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59" r:id="rId6"/>
    <p:sldId id="264" r:id="rId7"/>
    <p:sldId id="265" r:id="rId8"/>
    <p:sldId id="266" r:id="rId9"/>
    <p:sldId id="275" r:id="rId10"/>
    <p:sldId id="277" r:id="rId11"/>
    <p:sldId id="268" r:id="rId12"/>
    <p:sldId id="269" r:id="rId13"/>
    <p:sldId id="270" r:id="rId14"/>
    <p:sldId id="271" r:id="rId15"/>
    <p:sldId id="280" r:id="rId16"/>
    <p:sldId id="279" r:id="rId17"/>
    <p:sldId id="278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8AAAC-32A3-4F48-B3FB-AC762890F019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E8A6B-FECF-4BD6-8B84-D3AAAFA13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2403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Особенности  использования в организации образовательного процесса форм и методов работы, соответствующих возрастным и индивидуальным	особенностям современных детей дошкольного возраста в соответствии с ФГОС ДО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8002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endParaRPr lang="ru-RU" sz="36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Воспитатель </a:t>
            </a:r>
            <a:r>
              <a:rPr lang="ru-RU" sz="36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Бирюкова Г.В</a:t>
            </a:r>
            <a:r>
              <a:rPr 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МАДОУ «Детский сад комбинированного вида 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7 г.Шебекино Белгородской области»»</a:t>
            </a:r>
          </a:p>
          <a:p>
            <a:pPr>
              <a:defRPr/>
            </a:pP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Август,  2014 г.</a:t>
            </a:r>
          </a:p>
          <a:p>
            <a:endParaRPr lang="ru-RU" dirty="0"/>
          </a:p>
        </p:txBody>
      </p:sp>
      <p:pic>
        <p:nvPicPr>
          <p:cNvPr id="4" name="Содержимое 3" descr="proektoshka.jpg"/>
          <p:cNvPicPr>
            <a:picLocks noChangeAspect="1"/>
          </p:cNvPicPr>
          <p:nvPr/>
        </p:nvPicPr>
        <p:blipFill>
          <a:blip r:embed="rId2" cstate="print"/>
          <a:srcRect t="593" r="6667" b="776"/>
          <a:stretch>
            <a:fillRect/>
          </a:stretch>
        </p:blipFill>
        <p:spPr bwMode="auto">
          <a:xfrm>
            <a:off x="7524328" y="4797152"/>
            <a:ext cx="13573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0648"/>
            <a:ext cx="2857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89654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Основной</a:t>
            </a:r>
            <a:r>
              <a:rPr lang="ru-RU" sz="2400" b="1" dirty="0" smtClean="0"/>
              <a:t> </a:t>
            </a:r>
            <a:r>
              <a:rPr lang="ru-RU" sz="2400" b="1" dirty="0"/>
              <a:t>формой </a:t>
            </a:r>
            <a:r>
              <a:rPr lang="ru-RU" sz="2400" b="1" dirty="0" smtClean="0"/>
              <a:t> взаимодействия </a:t>
            </a:r>
            <a:r>
              <a:rPr lang="ru-RU" sz="2400" b="1" dirty="0"/>
              <a:t>взрослого с детьми в образовательном процессе </a:t>
            </a:r>
            <a:r>
              <a:rPr lang="ru-RU" sz="2400" b="1" dirty="0" smtClean="0"/>
              <a:t>является  </a:t>
            </a:r>
            <a:r>
              <a:rPr lang="ru-RU" sz="2400" b="1" dirty="0"/>
              <a:t>совместная </a:t>
            </a:r>
            <a:r>
              <a:rPr lang="ru-RU" sz="2400" b="1" dirty="0" smtClean="0"/>
              <a:t>партнерская </a:t>
            </a:r>
            <a:r>
              <a:rPr lang="ru-RU" sz="2400" b="1" dirty="0"/>
              <a:t>деятельность, а не </a:t>
            </a:r>
            <a:r>
              <a:rPr lang="ru-RU" sz="2400" b="1" dirty="0" smtClean="0"/>
              <a:t>прямое обучение.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Взрослый – партнер, вместе  с детьми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Разрешено свободное размещение детей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Разрешено свободное перемещение детей в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процессе деятельности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Разрешено свободное общение детей (рабочий гул)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1"/>
            <a:ext cx="8229600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4248472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Формы  проведения  образовательной  деятельности в  режиме дня</a:t>
            </a:r>
            <a:r>
              <a:rPr lang="ru-RU" sz="1800" b="1" dirty="0">
                <a:solidFill>
                  <a:srgbClr val="FF0000"/>
                </a:solidFill>
              </a:rPr>
              <a:t>: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На протяжении  дня  воспитатель  имеет  возможность  осуществлять  обучение  при  использовании разнообразных форм организации детей. 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      - фронтальные формы обучения уместно использовать  при организации  прогулок, проведении утренней гимнастики, праздников и развлечений, чтения художественной литературы,  показа кукольного театра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797425"/>
            <a:ext cx="8686800" cy="18002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tabLst>
                <a:tab pos="457200" algn="l"/>
              </a:tabLst>
              <a:defRPr/>
            </a:pPr>
            <a:endParaRPr lang="ru-RU" sz="7200" dirty="0" smtClean="0">
              <a:latin typeface="+mj-lt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3556" name="Рисунок 3" descr="http://im2-tub-ru.yandex.net/i?id=db3224f12ef317f741d756f1a8951372-9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013325"/>
            <a:ext cx="23034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4" descr="http://im3-tub-ru.yandex.net/i?id=01a7b2b154022ed5932e03f93b1be4ff-12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4941888"/>
            <a:ext cx="21605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5" descr="http://im3-tub-ru.yandex.net/i?id=c6f8c99dda51a1446041200c9799e1fd-7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941888"/>
            <a:ext cx="201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39752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/>
              <a:t>ДЛЯ ОРГАНИЗАЦИИ </a:t>
            </a:r>
            <a:r>
              <a:rPr lang="ru-RU" sz="2200" b="1" dirty="0"/>
              <a:t> </a:t>
            </a:r>
            <a:r>
              <a:rPr lang="ru-RU" sz="2200" b="1" dirty="0" smtClean="0"/>
              <a:t>ИНДИВИДУАЛЬНОЙ, ПОДГРУППОВОЙ  ФОРМЫ РАБОТЫ с  детьми выделено  специальное  время  в  процессе  проведения  режимных моментов.</a:t>
            </a:r>
            <a:br>
              <a:rPr lang="ru-RU" sz="2200" b="1" dirty="0" smtClean="0"/>
            </a:br>
            <a:r>
              <a:rPr lang="ru-RU" sz="2200" b="1" dirty="0" smtClean="0"/>
              <a:t>Содержанием обучения в этом случае являются следующие виды деятельности</a:t>
            </a:r>
            <a:r>
              <a:rPr lang="ru-RU" sz="2200" dirty="0" smtClean="0"/>
              <a:t>: </a:t>
            </a:r>
            <a:br>
              <a:rPr lang="ru-RU" sz="2200" dirty="0" smtClean="0"/>
            </a:br>
            <a:r>
              <a:rPr lang="ru-RU" sz="2200" dirty="0" smtClean="0"/>
              <a:t>   </a:t>
            </a:r>
            <a:r>
              <a:rPr lang="ru-RU" sz="2200" b="1" dirty="0" smtClean="0">
                <a:solidFill>
                  <a:srgbClr val="00B050"/>
                </a:solidFill>
              </a:rPr>
              <a:t>предметно-игровая,   трудовая,   спортивная,  продуктивная,    общение, 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   сюжетно-ролевые и другие игры, которые могут быть источником и     средством обучения.</a:t>
            </a:r>
            <a:r>
              <a:rPr lang="ru-RU" sz="1800" b="1" dirty="0" smtClean="0">
                <a:solidFill>
                  <a:srgbClr val="00B050"/>
                </a:solidFill>
              </a:rPr>
              <a:t/>
            </a:r>
            <a:br>
              <a:rPr lang="ru-RU" sz="1800" b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9" name="Picture 5" descr="C:\Users\ИлюХА\Desktop\Новая папка\f6d1f1be4f6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9552" y="3284984"/>
            <a:ext cx="7992888" cy="3023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7557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ФГОС   ДО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содержится указание на то, какие виды деятельности можно считать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приемлемыми формами практики для  ребенка дошкольного возраста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b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раннем возрасте (1 год - 3 года):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предметная деятельность и игры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составными и динамическими игрушками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материалами и веществами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(песок, вода, тесто и пр.);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25603" name="Содержимое 3" descr="http://im0-tub-ru.yandex.net/i?id=f2b0947514779c91af6ef3b9d5cd0bdb-52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3500438"/>
            <a:ext cx="3024187" cy="2016125"/>
          </a:xfrm>
        </p:spPr>
      </p:pic>
      <p:pic>
        <p:nvPicPr>
          <p:cNvPr id="25604" name="Рисунок 4" descr="http://im2-tub-ru.yandex.net/i?id=3d9f08321d86a5628dddb5e38a211d9d-1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4005263"/>
            <a:ext cx="27352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http://im2-tub-ru.yandex.net/i?id=d6c6d128729d8fb60071fac1740838b1-0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557338"/>
            <a:ext cx="2087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6" descr="http://im3-tub-ru.yandex.net/i?id=fd744d7132216809ed56eee239a8bf56-11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1557338"/>
            <a:ext cx="21605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 descr="http://im3-tub-ru.yandex.net/i?id=5eee4d0a9dcf58f934582a96042e26b1-61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788" y="1557338"/>
            <a:ext cx="180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Рисунок 8" descr="http://im2-tub-ru.yandex.net/i?id=8aa1d6c66817764a4c1ae8bfadfb8b32-104-144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4005263"/>
            <a:ext cx="2143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25172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Общение со взрослым и сверстниками;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совместные игры со сверстниками под руководством взрослого;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самообслуживание и действия с бытовыми предметами-орудиями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(ложка, совок, лопатка и пр.);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восприятие смысла музыки, сказок, стихов;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рассматривание картинок, двигательная активность</a:t>
            </a:r>
            <a:endParaRPr lang="ru-RU" sz="2000" dirty="0"/>
          </a:p>
        </p:txBody>
      </p:sp>
      <p:pic>
        <p:nvPicPr>
          <p:cNvPr id="26627" name="Содержимое 3" descr="http://im0-tub-ru.yandex.net/i?id=1d0395da00ae911682dd0624f4fff919-02-144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3645024"/>
            <a:ext cx="1905000" cy="2160588"/>
          </a:xfrm>
        </p:spPr>
      </p:pic>
      <p:pic>
        <p:nvPicPr>
          <p:cNvPr id="26628" name="Picture 2" descr="http://im1-tub-ru.yandex.net/i?id=47deff34f4823266e84ab6a0c4b1ebfd-11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1981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http://im2-tub-ru.yandex.net/i?id=78826c0418b66b0a16f74f381f7abc78-24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293096"/>
            <a:ext cx="20335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http://im2-tub-ru.yandex.net/i?id=be75177b3b2bf8c0a508e8e60e80a2f2-5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1944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Виды деятельности для детей дошкольного возраста (3 года - 8 лет)</a:t>
            </a:r>
            <a:r>
              <a:rPr lang="ru-RU" sz="2400" dirty="0" smtClean="0"/>
              <a:t> </a:t>
            </a:r>
            <a:r>
              <a:rPr lang="ru-RU" sz="2400" b="1" dirty="0" smtClean="0"/>
              <a:t>в соответствии с ФГОС ДО: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игровая</a:t>
            </a:r>
            <a:r>
              <a:rPr lang="ru-RU" sz="1800" dirty="0" smtClean="0"/>
              <a:t>  деятельность (включая сюжетно-ролевую игру, игру с правилами и другие виды игры);</a:t>
            </a:r>
          </a:p>
          <a:p>
            <a:r>
              <a:rPr lang="ru-RU" sz="1800" b="1" dirty="0" smtClean="0"/>
              <a:t>Коммуникативная деятельность </a:t>
            </a:r>
            <a:r>
              <a:rPr lang="ru-RU" sz="1800" dirty="0" smtClean="0"/>
              <a:t> (общение и взаимодействие с взрослыми и сверстниками); </a:t>
            </a:r>
          </a:p>
          <a:p>
            <a:r>
              <a:rPr lang="ru-RU" sz="1800" b="1" dirty="0" smtClean="0"/>
              <a:t>познавательно-исследовательская</a:t>
            </a:r>
            <a:r>
              <a:rPr lang="ru-RU" sz="1800" dirty="0" smtClean="0"/>
              <a:t> деятельность (исследования объектов окружающего мира и экспериментирования с ними); </a:t>
            </a:r>
          </a:p>
          <a:p>
            <a:r>
              <a:rPr lang="ru-RU" sz="1800" b="1" dirty="0" smtClean="0"/>
              <a:t>восприятие художественной литературы и фольклора</a:t>
            </a:r>
            <a:r>
              <a:rPr lang="ru-RU" sz="1800" dirty="0" smtClean="0"/>
              <a:t>;</a:t>
            </a:r>
          </a:p>
          <a:p>
            <a:r>
              <a:rPr lang="ru-RU" sz="1800" b="1" dirty="0" smtClean="0"/>
              <a:t>самообслуживание и элементарный бытовой труд (в помещении и на улице);</a:t>
            </a:r>
            <a:endParaRPr lang="ru-RU" sz="1800" dirty="0" smtClean="0"/>
          </a:p>
          <a:p>
            <a:r>
              <a:rPr lang="ru-RU" sz="1800" b="1" dirty="0" smtClean="0"/>
              <a:t>конструирование из разного материала</a:t>
            </a:r>
            <a:r>
              <a:rPr lang="ru-RU" sz="1800" dirty="0" smtClean="0"/>
              <a:t> (включая конструкторы, модули, бумагу, природный и иной материал);</a:t>
            </a:r>
          </a:p>
          <a:p>
            <a:r>
              <a:rPr lang="ru-RU" sz="1800" b="1" dirty="0" smtClean="0"/>
              <a:t>изобразительная</a:t>
            </a:r>
            <a:r>
              <a:rPr lang="ru-RU" sz="1800" dirty="0" smtClean="0"/>
              <a:t> деятельность (рисование, лепка, аппликация);</a:t>
            </a:r>
          </a:p>
          <a:p>
            <a:r>
              <a:rPr lang="ru-RU" sz="1800" b="1" dirty="0" smtClean="0"/>
              <a:t>музыкальная</a:t>
            </a:r>
            <a:r>
              <a:rPr lang="ru-RU" sz="1800" dirty="0" smtClean="0"/>
              <a:t>  деятельность (восприятие и понимание смысла музыкальных произведений, пение, музыкально-ритмические движения, игры на детских музыкальных инструментах);</a:t>
            </a:r>
          </a:p>
          <a:p>
            <a:r>
              <a:rPr lang="ru-RU" sz="1800" b="1" dirty="0" smtClean="0"/>
              <a:t> двигательная деятельность </a:t>
            </a:r>
            <a:r>
              <a:rPr lang="ru-RU" sz="1800" dirty="0" smtClean="0"/>
              <a:t>(овладение основными движениями, разнообразные формы активности ребенка</a:t>
            </a:r>
            <a:endParaRPr lang="ru-RU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8277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/>
              <a:t> В младшем возрасте преобладают  игровые методы в сочетании с наглядными , словесными и практическими методами. Процесс обучения детей в детском саду строится, опираясь на наглядность в обучении, а специальная организация среды способствует расширению и углублению представлений детей.</a:t>
            </a:r>
            <a:endParaRPr lang="ru-RU" sz="2400" dirty="0"/>
          </a:p>
        </p:txBody>
      </p:sp>
      <p:pic>
        <p:nvPicPr>
          <p:cNvPr id="22532" name="Содержимое 8" descr="i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141663"/>
            <a:ext cx="2376488" cy="2590800"/>
          </a:xfrm>
        </p:spPr>
      </p:pic>
      <p:pic>
        <p:nvPicPr>
          <p:cNvPr id="22531" name="Picture 2" descr="http://im2-tub-ru.yandex.net/i?id=ab8fa622643ca78f0caf765315472f7c-1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357563"/>
            <a:ext cx="21605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http://im1-tub-ru.yandex.net/i?id=1b9b1b10091cafff316960d7b33ae77b-4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149725"/>
            <a:ext cx="190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http://im3-tub-ru.yandex.net/i?id=88c0ad4d45b73946497d8e5aa2a29ee4-69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4508500"/>
            <a:ext cx="15128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352839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Планирование образовательной деятельности необходимо основывать на комплексно-тематическом принципе построения образовательного процесса.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определяются исходя из интересов детей и потребностей обогащения детского опыта, например «Наш детский сад», «Наши любимые игрушки», «Я и мои друзья», «Домашние животные», «Мама, папа и я - дружная семья», и интегрируют содержание, методы и приемы из разных разделов программы. Единая тема отражается в планируемых развивающих ситуациях детской практической, игровой, изобразительной деятельности, в музыке, в наблюдениях и общении воспитателя с детьми.</a:t>
            </a:r>
            <a:endParaRPr lang="ru-RU" sz="2000" b="1" dirty="0"/>
          </a:p>
        </p:txBody>
      </p:sp>
      <p:pic>
        <p:nvPicPr>
          <p:cNvPr id="27651" name="Picture 7" descr="http://im2-tub-ru.yandex.net/i?id=8faa447791c09b970902a17d832a1146-15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4941888"/>
            <a:ext cx="1428750" cy="1428750"/>
          </a:xfrm>
        </p:spPr>
      </p:pic>
      <p:pic>
        <p:nvPicPr>
          <p:cNvPr id="27652" name="Picture 9" descr="http://im2-tub-ru.yandex.net/i?id=20a8182814eacac5fad6852cd419e40f-13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19764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http://im0-tub-ru.yandex.net/i?id=5bde4d12a7c9c39d9bdc0e7310e01751-27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07670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http://im2-tub-ru.yandex.net/i?id=e7ec9799bef92e066e10c4a9284fa3d4-126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52292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5" descr="http://im1-tub-ru.yandex.net/i?id=dc49ab417bda61bd86643675c2c859a6-04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4221163"/>
            <a:ext cx="158273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1959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 smtClean="0">
                <a:solidFill>
                  <a:srgbClr val="FF0000"/>
                </a:solidFill>
              </a:rPr>
              <a:t>         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04800" y="4652963"/>
            <a:ext cx="8686800" cy="14271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47664" y="1196752"/>
            <a:ext cx="6119961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МОТИВАЦИЯ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(совокупность мотивов, побуждений, определяющих содержание , направленность и характер деятельности)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179512" y="2204864"/>
            <a:ext cx="4176464" cy="324035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ПРАВИЛА   ПОСТРОЕНИЯ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МОТИВАЦИИ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• учёт возраста (в старшем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возрасте познавательный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интерес вытесняет игровую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мотивацию)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• мотивация должна быть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экономной (2-3 мин), не 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должна доминировать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• завершённость</a:t>
            </a:r>
            <a:r>
              <a:rPr lang="ru-RU" sz="1400" dirty="0"/>
              <a:t> </a:t>
            </a:r>
            <a:r>
              <a:rPr lang="ru-RU" sz="1400" b="1" dirty="0">
                <a:solidFill>
                  <a:schemeClr val="tx1"/>
                </a:solidFill>
              </a:rPr>
              <a:t>ситуации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427538" y="2132856"/>
            <a:ext cx="3673475" cy="324035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Используя игровую мотивации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воспитателю необходимо принять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позицию «равного» партнёра</a:t>
            </a:r>
            <a:r>
              <a:rPr lang="ru-RU" sz="2000" dirty="0"/>
              <a:t>. 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323850" y="5229200"/>
            <a:ext cx="8280400" cy="936103"/>
          </a:xfrm>
          <a:prstGeom prst="wedgeEllipseCallout">
            <a:avLst>
              <a:gd name="adj1" fmla="val -25510"/>
              <a:gd name="adj2" fmla="val 966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Выбор мотивации зависит от задач и целей.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260648"/>
            <a:ext cx="73448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младшего возраста в условиях образовательного учреждения воспитателю необходимо помнить об обязательной мотивации ребенка на любой вид деятельности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34806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ОСОБЕННСТИ РАБОТЫ ПО СОЗДАНИЮ ИГРОВОЙ МОТИВАЦИИ </a:t>
            </a:r>
            <a:b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например, в условиях проживания детьми новогодних событий, уместно предложить детям сделать (слепить) угощение для гостей, которые придут встречать Новый год: для котика – сосиски, зайчикам – морковки, маме, папе, бабушке – пирожки или прянички. Детям предоставляется право выбора, что лепить. Вместе с детьми уточняются, а если возникает необходимость, то и проверяются (исследуются) способы лепки перечисленных продуктов.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После того, когда дети успешно освоили способы лепки и показали друг другу, как они это делают, воспитатель тоже определяется с тем, что и для кого, он будет лепить, и делает это вместе с детьми.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Продукты деятельности раскладываются по тарелочкам, ранее украшенным детьми методом аппликации и специально заготовленные, как праздничная посуда, которая ждала своего часа и стояла на полках игрушечной мебели. Далее воспитатель с детьми определяет место хранения приготовленного угощения (например, игрушечный холодильник), куда все и перемещается.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23850" y="5876925"/>
            <a:ext cx="8667750" cy="288925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121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b="1" dirty="0" smtClean="0"/>
              <a:t>Главный принцип  современного педагога: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«Не надо обучать, а надо жить с детьми интересной </a:t>
            </a:r>
            <a:br>
              <a:rPr lang="ru-RU" sz="2700" b="1" dirty="0" smtClean="0"/>
            </a:br>
            <a:r>
              <a:rPr lang="ru-RU" sz="2700" b="1" dirty="0" smtClean="0"/>
              <a:t>общей жизнью»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7" name="Содержимое 3" descr="didakticheskie-igry-v-srednej-grup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250" y="1862931"/>
            <a:ext cx="5905500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9799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Все это нужно для того, чтобы каждый день мотивировать детей на               предстающую деятельность. </a:t>
            </a:r>
            <a:b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лепиться, что конструироваться, что украшаться, и каким именно способом, что вначале, что позже педагог определяет сам в зависимости от возраста детей и задач развития.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еще нужно подумать об украшении комнаты, нарядах для мамы, кукол и для себя, выучить стихи, песни, приготовить пригласительные, отправить письма, «купить» продукты…. Как много интереснейших дел ждет детей в предпраздничные дни! И как очень естественно решаются задачи различных образовательных</a:t>
            </a:r>
            <a:endParaRPr lang="ru-RU" sz="1800" dirty="0"/>
          </a:p>
        </p:txBody>
      </p:sp>
      <p:pic>
        <p:nvPicPr>
          <p:cNvPr id="4" name="Содержимое 8" descr="i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3933056"/>
            <a:ext cx="3528392" cy="2376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>Федеральный </a:t>
            </a:r>
            <a:r>
              <a:rPr lang="ru-RU" sz="2000" b="1" dirty="0" smtClean="0"/>
              <a:t>государственный образовательный  </a:t>
            </a:r>
            <a:r>
              <a:rPr lang="ru-RU" sz="2000" b="1" dirty="0" smtClean="0"/>
              <a:t>стандарт дошкольного образования выдвигает перед педагогами дошкольных организаций такие требования, как использование в образовательной деятельности форм и методов работы с детьми, соответствующих их возрастным и индивидуальным особенностям и построение образовательной деятельности на основе взаимодействия взрослых с детьми, ориентированных на интересы и возможности каждого ребенка и учитывающего	социальную  ситуацию его развития. </a:t>
            </a:r>
            <a:br>
              <a:rPr lang="ru-RU" sz="2000" b="1" dirty="0" smtClean="0"/>
            </a:br>
            <a:r>
              <a:rPr lang="ru-RU" sz="2000" b="1" dirty="0" smtClean="0"/>
              <a:t>     При этом делается акцент на  недопустимость как искусственного ускорения, так и искусственного замедления развития	детей</a:t>
            </a:r>
            <a:r>
              <a:rPr lang="ru-RU" sz="2000" dirty="0" smtClean="0"/>
              <a:t>  (</a:t>
            </a:r>
            <a:r>
              <a:rPr lang="ru-RU" sz="2000" b="1" dirty="0" smtClean="0"/>
              <a:t>ФГОС раздел III пункт 3.2.)</a:t>
            </a:r>
            <a:endParaRPr lang="ru-RU" sz="2000" dirty="0"/>
          </a:p>
        </p:txBody>
      </p:sp>
      <p:pic>
        <p:nvPicPr>
          <p:cNvPr id="4" name="Содержимое 3" descr="spisok-xudozhestvennoj-literatury-dlya-mladshe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4005064"/>
            <a:ext cx="2376264" cy="2376264"/>
          </a:xfrm>
        </p:spPr>
      </p:pic>
      <p:pic>
        <p:nvPicPr>
          <p:cNvPr id="5" name="Picture 5" descr="M@rin@ - Блог - Привет.ру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9" y="3933825"/>
            <a:ext cx="2520106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ИлюХА\Desktop\Новая папка\8c4831f07b2b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4710" r="3125" b="8333"/>
          <a:stretch>
            <a:fillRect/>
          </a:stretch>
        </p:blipFill>
        <p:spPr bwMode="auto">
          <a:xfrm>
            <a:off x="6011863" y="3789363"/>
            <a:ext cx="25209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ФГОС ДО  п.2.7.          Требования </a:t>
            </a:r>
            <a:r>
              <a:rPr lang="ru-RU" sz="2000" b="1" dirty="0"/>
              <a:t>к структуре образовательной </a:t>
            </a:r>
            <a:r>
              <a:rPr lang="ru-RU" sz="2000" b="1" dirty="0" smtClean="0"/>
              <a:t>программы дошкольного образования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         Виды деятельности в раннем возрасте (1 год - 3 года) в соответствии с ФГОС ДО.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ребёнка):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Содержание образовательных областей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2"/>
            <a:ext cx="1728192" cy="1500758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755576" y="2348880"/>
            <a:ext cx="1944216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Младенческий возраст (2 мес. – 1 г)</a:t>
            </a:r>
            <a:endParaRPr lang="ru-RU" sz="1400" dirty="0"/>
          </a:p>
        </p:txBody>
      </p:sp>
      <p:sp>
        <p:nvSpPr>
          <p:cNvPr id="9" name="Шестиугольник 8"/>
          <p:cNvSpPr/>
          <p:nvPr/>
        </p:nvSpPr>
        <p:spPr>
          <a:xfrm>
            <a:off x="539552" y="3140968"/>
            <a:ext cx="2304256" cy="338437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r>
              <a:rPr lang="ru-RU" sz="1200" dirty="0" smtClean="0"/>
              <a:t>Непосредственное </a:t>
            </a:r>
          </a:p>
          <a:p>
            <a:pPr algn="ctr"/>
            <a:r>
              <a:rPr lang="ru-RU" sz="1200" dirty="0" smtClean="0"/>
              <a:t>эмоциональное общение</a:t>
            </a:r>
          </a:p>
          <a:p>
            <a:pPr algn="ctr"/>
            <a:r>
              <a:rPr lang="ru-RU" sz="1200" dirty="0" smtClean="0"/>
              <a:t>с взрослым</a:t>
            </a:r>
          </a:p>
          <a:p>
            <a:pPr algn="ctr"/>
            <a:r>
              <a:rPr lang="ru-RU" sz="1200" dirty="0" smtClean="0"/>
              <a:t>Манипулирование с предметами и познавательно-</a:t>
            </a:r>
          </a:p>
          <a:p>
            <a:pPr algn="ctr"/>
            <a:r>
              <a:rPr lang="ru-RU" sz="1200" dirty="0" smtClean="0"/>
              <a:t>исследовательские действия</a:t>
            </a:r>
          </a:p>
          <a:p>
            <a:pPr algn="ctr"/>
            <a:r>
              <a:rPr lang="ru-RU" sz="1200" dirty="0" smtClean="0"/>
              <a:t>Восприятие музыки, </a:t>
            </a:r>
          </a:p>
          <a:p>
            <a:pPr algn="ctr"/>
            <a:r>
              <a:rPr lang="ru-RU" sz="1200" dirty="0" smtClean="0"/>
              <a:t>детских песен и стихов</a:t>
            </a:r>
          </a:p>
          <a:p>
            <a:pPr algn="ctr"/>
            <a:r>
              <a:rPr lang="ru-RU" sz="1200" dirty="0" smtClean="0"/>
              <a:t>Двигательная активность</a:t>
            </a:r>
          </a:p>
          <a:p>
            <a:pPr algn="ctr"/>
            <a:r>
              <a:rPr lang="ru-RU" sz="1200" dirty="0" smtClean="0"/>
              <a:t>и тактильно-двигательные </a:t>
            </a:r>
          </a:p>
          <a:p>
            <a:pPr algn="ctr"/>
            <a:r>
              <a:rPr lang="ru-RU" sz="1200" dirty="0" smtClean="0"/>
              <a:t>игры</a:t>
            </a:r>
            <a:endParaRPr lang="ru-RU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3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419872" y="2420888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Ранний возраст (1-3 года) </a:t>
            </a:r>
            <a:endParaRPr lang="ru-RU" dirty="0"/>
          </a:p>
        </p:txBody>
      </p:sp>
      <p:sp>
        <p:nvSpPr>
          <p:cNvPr id="12" name="Шестиугольник 11"/>
          <p:cNvSpPr/>
          <p:nvPr/>
        </p:nvSpPr>
        <p:spPr>
          <a:xfrm>
            <a:off x="3275856" y="3212976"/>
            <a:ext cx="2232248" cy="338437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Предметная деятельность и игры </a:t>
            </a:r>
          </a:p>
          <a:p>
            <a:pPr algn="ctr"/>
            <a:r>
              <a:rPr lang="ru-RU" sz="800" dirty="0" smtClean="0"/>
              <a:t>с составными и динамическими </a:t>
            </a:r>
          </a:p>
          <a:p>
            <a:pPr algn="ctr"/>
            <a:r>
              <a:rPr lang="ru-RU" sz="800" dirty="0" smtClean="0"/>
              <a:t>игрушками</a:t>
            </a:r>
          </a:p>
          <a:p>
            <a:pPr algn="ctr"/>
            <a:r>
              <a:rPr lang="ru-RU" sz="800" dirty="0" smtClean="0"/>
              <a:t>Экспериментирование</a:t>
            </a:r>
          </a:p>
          <a:p>
            <a:pPr algn="ctr"/>
            <a:r>
              <a:rPr lang="ru-RU" sz="800" dirty="0" smtClean="0"/>
              <a:t>с материалами и веществами </a:t>
            </a:r>
          </a:p>
          <a:p>
            <a:pPr algn="ctr"/>
            <a:r>
              <a:rPr lang="ru-RU" sz="800" dirty="0" smtClean="0"/>
              <a:t>(песок, вода, тесто и пр.)</a:t>
            </a:r>
          </a:p>
          <a:p>
            <a:pPr algn="ctr"/>
            <a:r>
              <a:rPr lang="ru-RU" sz="800" dirty="0" smtClean="0"/>
              <a:t>Общение с взрослым и </a:t>
            </a:r>
          </a:p>
          <a:p>
            <a:pPr algn="ctr"/>
            <a:r>
              <a:rPr lang="ru-RU" sz="800" dirty="0" smtClean="0"/>
              <a:t>совместные игры со сверстниками </a:t>
            </a:r>
          </a:p>
          <a:p>
            <a:pPr algn="ctr"/>
            <a:r>
              <a:rPr lang="ru-RU" sz="800" dirty="0" smtClean="0"/>
              <a:t>под руководством взрослого</a:t>
            </a:r>
          </a:p>
          <a:p>
            <a:pPr algn="ctr"/>
            <a:r>
              <a:rPr lang="ru-RU" sz="800" dirty="0" smtClean="0"/>
              <a:t>Самообслуживание и действия с </a:t>
            </a:r>
          </a:p>
          <a:p>
            <a:pPr algn="ctr"/>
            <a:r>
              <a:rPr lang="ru-RU" sz="800" dirty="0" smtClean="0"/>
              <a:t>бытовыми предметами-орудиями </a:t>
            </a:r>
          </a:p>
          <a:p>
            <a:pPr algn="ctr"/>
            <a:r>
              <a:rPr lang="ru-RU" sz="800" dirty="0" smtClean="0"/>
              <a:t>(ложка, совок, лопатка и пр.)</a:t>
            </a:r>
          </a:p>
          <a:p>
            <a:pPr algn="ctr"/>
            <a:r>
              <a:rPr lang="ru-RU" sz="800" dirty="0" smtClean="0"/>
              <a:t>Восприятие смысла музыки, </a:t>
            </a:r>
          </a:p>
          <a:p>
            <a:pPr algn="ctr"/>
            <a:r>
              <a:rPr lang="ru-RU" sz="800" dirty="0" smtClean="0"/>
              <a:t>сказок, стихов, рассматривание </a:t>
            </a:r>
          </a:p>
          <a:p>
            <a:pPr algn="ctr"/>
            <a:r>
              <a:rPr lang="ru-RU" sz="800" dirty="0" smtClean="0"/>
              <a:t>картинок, двигательная </a:t>
            </a:r>
          </a:p>
          <a:p>
            <a:pPr algn="ctr"/>
            <a:r>
              <a:rPr lang="ru-RU" sz="800" dirty="0" smtClean="0"/>
              <a:t>активность</a:t>
            </a:r>
            <a:endParaRPr lang="ru-RU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016224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6084168" y="2492896"/>
            <a:ext cx="216024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Дошкольный возраст </a:t>
            </a:r>
          </a:p>
          <a:p>
            <a:pPr algn="ctr"/>
            <a:r>
              <a:rPr lang="ru-RU" sz="1600" dirty="0" smtClean="0"/>
              <a:t>(3года – 8 лет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Шестиугольник 14"/>
          <p:cNvSpPr/>
          <p:nvPr/>
        </p:nvSpPr>
        <p:spPr>
          <a:xfrm>
            <a:off x="6156176" y="3212976"/>
            <a:ext cx="2016224" cy="331236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Ряд видов </a:t>
            </a:r>
          </a:p>
          <a:p>
            <a:pPr algn="ctr"/>
            <a:r>
              <a:rPr lang="ru-RU" dirty="0" smtClean="0"/>
              <a:t>детской </a:t>
            </a:r>
          </a:p>
          <a:p>
            <a:pPr algn="ctr"/>
            <a:r>
              <a:rPr lang="ru-RU" dirty="0" smtClean="0"/>
              <a:t>деятельности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6192688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ОБРАЗОВАТЕЛЬНАЯ ДЕЯТЕЛЬНОСТЬ   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Осуществляется на протяжении всего времени  нахождения    ребенка  в дошкольной  организации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     Совместная деятельность с детьми</a:t>
            </a:r>
            <a:r>
              <a:rPr lang="ru-RU" sz="2000" dirty="0" smtClean="0"/>
              <a:t>:</a:t>
            </a:r>
            <a:br>
              <a:rPr lang="ru-RU" sz="2000" dirty="0" smtClean="0"/>
            </a:br>
            <a:r>
              <a:rPr lang="ru-RU" sz="2000" dirty="0" smtClean="0"/>
              <a:t>- Образовательная деятельность </a:t>
            </a:r>
            <a:br>
              <a:rPr lang="ru-RU" sz="2000" dirty="0" smtClean="0"/>
            </a:br>
            <a:r>
              <a:rPr lang="ru-RU" sz="2000" dirty="0" smtClean="0"/>
              <a:t>в режимных моментах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400" dirty="0" smtClean="0"/>
              <a:t>во время утреннего прихода детей в </a:t>
            </a:r>
            <a:br>
              <a:rPr lang="ru-RU" sz="1400" dirty="0" smtClean="0"/>
            </a:br>
            <a:r>
              <a:rPr lang="ru-RU" sz="1400" dirty="0" smtClean="0"/>
              <a:t>образовательную организацию, </a:t>
            </a:r>
            <a:br>
              <a:rPr lang="ru-RU" sz="1400" dirty="0" smtClean="0"/>
            </a:br>
            <a:r>
              <a:rPr lang="ru-RU" sz="1400" dirty="0" smtClean="0"/>
              <a:t>прогулки, подготовки к приемам </a:t>
            </a:r>
            <a:br>
              <a:rPr lang="ru-RU" sz="1400" dirty="0" smtClean="0"/>
            </a:br>
            <a:r>
              <a:rPr lang="ru-RU" sz="1400" dirty="0" smtClean="0"/>
              <a:t>пищи и дневному сну и т.п.);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- Организованная  образовательная</a:t>
            </a:r>
            <a:br>
              <a:rPr lang="ru-RU" sz="2000" dirty="0" smtClean="0"/>
            </a:br>
            <a:r>
              <a:rPr lang="ru-RU" sz="2000" dirty="0" smtClean="0"/>
              <a:t> деятельность;</a:t>
            </a:r>
            <a:br>
              <a:rPr lang="ru-RU" sz="2000" dirty="0" smtClean="0"/>
            </a:br>
            <a:r>
              <a:rPr lang="ru-RU" sz="2000" dirty="0" smtClean="0"/>
              <a:t>           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Самостоятельная деятельность детей.</a:t>
            </a:r>
            <a:br>
              <a:rPr lang="ru-RU" sz="2000" dirty="0" smtClean="0"/>
            </a:br>
            <a:r>
              <a:rPr lang="ru-RU" sz="2000" dirty="0" smtClean="0"/>
              <a:t>- ВЗАИМОДЕЙСТВИЕ С СЕМЬЯМИ ВОСПИТАННИКОВ</a:t>
            </a:r>
            <a:endParaRPr lang="ru-RU" sz="2000" dirty="0"/>
          </a:p>
        </p:txBody>
      </p:sp>
      <p:pic>
        <p:nvPicPr>
          <p:cNvPr id="17411" name="Содержимое 3" descr="6mhouvb84u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221163"/>
            <a:ext cx="1871662" cy="1223962"/>
          </a:xfrm>
        </p:spPr>
      </p:pic>
      <p:pic>
        <p:nvPicPr>
          <p:cNvPr id="17412" name="Рисунок 4" descr="Информация о alisa-sad.ru: Частный детский сад &quot;Алиса&quot; в Мос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860800"/>
            <a:ext cx="17272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Что делать, если ребенок начал ходить в ясли? - страница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1628775"/>
            <a:ext cx="27622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20847867">
            <a:off x="3598967" y="2407373"/>
            <a:ext cx="1547153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звернутая стрелка 8"/>
          <p:cNvSpPr/>
          <p:nvPr/>
        </p:nvSpPr>
        <p:spPr>
          <a:xfrm rot="5400000">
            <a:off x="2413000" y="3789363"/>
            <a:ext cx="790575" cy="10795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0089942">
            <a:off x="3216275" y="5106988"/>
            <a:ext cx="1192213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7" name="Рисунок 10" descr="http://im1-tub-ru.yandex.net/i?id=a60870e4d57bccc9a24af59c036d9af5-3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365625"/>
            <a:ext cx="21336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20381147">
            <a:off x="6084888" y="573246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Организованная образовательная деятельность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Corbel" pitchFamily="34" charset="0"/>
              </a:rPr>
              <a:t>ЭТО: организация совместной деятельности педагога с детьми!!!</a:t>
            </a:r>
          </a:p>
          <a:p>
            <a:pPr lvl="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с одним ребенком;</a:t>
            </a:r>
          </a:p>
          <a:p>
            <a:pPr lvl="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с  подгруппой детей;</a:t>
            </a:r>
          </a:p>
          <a:p>
            <a:pPr lvl="4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с целой группой детей.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latin typeface="Corbel" pitchFamily="34" charset="0"/>
              </a:rPr>
              <a:t>Выбор количества детей зависит от: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возрастных и индивидуальных особенностей </a:t>
            </a:r>
          </a:p>
          <a:p>
            <a:pPr lvl="1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Corbel" pitchFamily="34" charset="0"/>
              </a:rPr>
              <a:t>детей;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вида деятельности (игровая,  познавательно - исследовательская, двигательная, продуктивная) 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их интереса к данному занятию;</a:t>
            </a:r>
          </a:p>
          <a:p>
            <a:pPr lvl="1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 smtClean="0">
                <a:latin typeface="Corbel" pitchFamily="34" charset="0"/>
              </a:rPr>
              <a:t>сложности материала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 smtClean="0">
              <a:latin typeface="Corbe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latin typeface="Corbel" pitchFamily="34" charset="0"/>
              </a:rPr>
              <a:t>Но необходимо помнить, что каждый ребенок должен получить одинаковые стартовые возможности для обучения в школе.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18436" name="Picture 1" descr="C:\Windows.old\Users\Public\натахин бук\Documents\для детсада\детсад\16433380854aa6175d5143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989138"/>
            <a:ext cx="18002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18782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    образовательная   деятельность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  через 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различные  виды  детской  деятельности  или  их интеграцию  с  использованием  разнообразных  форм  и  методов работы,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которых осуществляется педагогами самостоятельно в зависимости: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от контингента детей;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уровня освоения общеобразовательной программы дошкольного образования ;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решения конкретных образовательных задач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19459" name="Содержимое 3" descr="36090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429000"/>
            <a:ext cx="3311525" cy="2592388"/>
          </a:xfrm>
        </p:spPr>
      </p:pic>
      <p:pic>
        <p:nvPicPr>
          <p:cNvPr id="19460" name="Picture 5" descr="http://im3-tub-ru.yandex.net/i?id=ecd7df627dc4a8b511accba3edcff271-28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869160"/>
            <a:ext cx="16605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http://im3-tub-ru.yandex.net/i?id=b8207ef5738f3277c99597f521297b9b-13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789363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http://im1-tub-ru.yandex.net/i?id=a1e7a076f61a54c2b41b545eb224ad76-54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2292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2700" b="1" i="1" u="sng" dirty="0"/>
              <a:t>Образовательная область</a:t>
            </a:r>
            <a:r>
              <a:rPr lang="ru-RU" sz="2700" b="1" u="sng" dirty="0"/>
              <a:t> </a:t>
            </a:r>
            <a:r>
              <a:rPr lang="ru-RU" sz="2700" b="1" u="sng" dirty="0" smtClean="0"/>
              <a:t/>
            </a:r>
            <a:br>
              <a:rPr lang="ru-RU" sz="2700" b="1" u="sng" dirty="0" smtClean="0"/>
            </a:br>
            <a:r>
              <a:rPr lang="ru-RU" sz="2700" b="1" u="sng" dirty="0" smtClean="0"/>
              <a:t>Социально-коммуникативное </a:t>
            </a:r>
            <a:r>
              <a:rPr lang="ru-RU" sz="2700" b="1" u="sng" dirty="0"/>
              <a:t>развитие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 </a:t>
            </a:r>
            <a:r>
              <a:rPr lang="ru-RU" sz="2000" b="1" i="1" dirty="0"/>
              <a:t>Развитие трудовой деятельности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16833"/>
          <a:ext cx="8229600" cy="4171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6777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Формы образовательной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Режимные моменты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Совместная деятельность педагога с детьми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Самостоятельная деятельность детей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Совместная деятельность с семьей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777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организации детей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Индивидуальные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Подгрупповые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Групповые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Подгрупповые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Индивидуальные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>
                          <a:latin typeface="Times New Roman"/>
                          <a:ea typeface="Times New Roman"/>
                        </a:rPr>
                        <a:t>Индивидуальные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Групповые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Подгрупповые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Индивидуальные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761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-прогулки;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игры;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занятия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поручения;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дежурства;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коллективный труд;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2141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работа в уголке природы;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уход за растениями на детском огороде.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-совместные действия-задания;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-реализация проектов.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4320" indent="-274320"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оказание  помощи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274320" indent="-274320"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взрослым  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274320" indent="-274320"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сверстникам;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274320" indent="-274320"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- самостоятельное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274320" indent="-274320"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наведение порядка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L="274320" indent="-274320" algn="just"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 группе после игр;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конкурсы, акции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L="21590" indent="-2159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по   благоустройству и озеленению территории ДОУ;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L="21590" indent="-2159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 -совместное чтение дома литературы, посвящённой различным профессиям, труду;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 marL="21590" indent="-21590"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- просмотр мультфильмов.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885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Особенности  использования в организации образовательного процесса форм и методов работы, соответствующих возрастным и индивидуальным особенностям современных детей дошкольного возраста в соответствии с ФГОС ДО</vt:lpstr>
      <vt:lpstr>   Главный принцип  современного педагога:  «Не надо обучать, а надо жить с детьми интересной  общей жизнью»   </vt:lpstr>
      <vt:lpstr>Федеральный государственный образовательный  стандарт дошкольного образования выдвигает перед педагогами дошкольных организаций такие требования, как использование в образовательной деятельности форм и методов работы с детьми, соответствующих их возрастным и индивидуальным особенностям и построение образовательной деятельности на основе взаимодействия взрослых с детьми, ориентированных на интересы и возможности каждого ребенка и учитывающего социальную  ситуацию его развития.       При этом делается акцент на  недопустимость как искусственного ускорения, так и искусственного замедления развития детей  (ФГОС раздел III пункт 3.2.)</vt:lpstr>
      <vt:lpstr>    ФГОС ДО  п.2.7.          Требования к структуре образовательной программы дошкольного образования  </vt:lpstr>
      <vt:lpstr>Содержание образовательных областей </vt:lpstr>
      <vt:lpstr>ОБРАЗОВАТЕЛЬНАЯ ДЕЯТЕЛЬНОСТЬ     Осуществляется на протяжении всего времени  нахождения    ребенка  в дошкольной  организации.      Совместная деятельность с детьми: - Образовательная деятельность  в режимных моментах  во время утреннего прихода детей в  образовательную организацию,  прогулки, подготовки к приемам  пищи и дневному сну и т.п.);  - Организованная  образовательная  деятельность;                           - Самостоятельная деятельность детей. - ВЗАИМОДЕЙСТВИЕ С СЕМЬЯМИ ВОСПИТАННИКОВ</vt:lpstr>
      <vt:lpstr>Организованная образовательная деятельность </vt:lpstr>
      <vt:lpstr>ОРГАНИЗОВАННАЯ     образовательная   деятельность   реализуется   через      различные  виды  детской  деятельности  или  их интеграцию  с  использованием  разнообразных  форм  и  методов работы, выбор которых осуществляется педагогами самостоятельно в зависимости:    - от контингента детей;     - уровня освоения общеобразовательной программы дошкольного образования ;    -  решения конкретных образовательных задач       </vt:lpstr>
      <vt:lpstr>Образовательная область  Социально-коммуникативное развитие  Развитие трудовой деятельности</vt:lpstr>
      <vt:lpstr>Основной формой  взаимодействия взрослого с детьми в образовательном процессе является  совместная партнерская деятельность, а не прямое обучение.   Взрослый – партнер, вместе  с детьми  Разрешено свободное размещение детей  Разрешено свободное перемещение детей в  процессе деятельности  Разрешено свободное общение детей (рабочий гул)  </vt:lpstr>
      <vt:lpstr>              Формы  проведения  образовательной  деятельности в  режиме дня:        На протяжении  дня  воспитатель  имеет  возможность  осуществлять  обучение  при  использовании разнообразных форм организации детей.          - фронтальные формы обучения уместно использовать  при организации  прогулок, проведении утренней гимнастики, праздников и развлечений, чтения художественной литературы,  показа кукольного театра</vt:lpstr>
      <vt:lpstr>        ДЛЯ ОРГАНИЗАЦИИ  ИНДИВИДУАЛЬНОЙ, ПОДГРУППОВОЙ  ФОРМЫ РАБОТЫ с  детьми выделено  специальное  время  в  процессе  проведения  режимных моментов. Содержанием обучения в этом случае являются следующие виды деятельности:     предметно-игровая,   трудовая,   спортивная,  продуктивная,    общение,     сюжетно-ролевые и другие игры, которые могут быть источником и     средством обучения.          </vt:lpstr>
      <vt:lpstr>  В ФГОС   ДО содержится указание на то, какие виды деятельности можно считать  приемлемыми формами практики для  ребенка дошкольного возраста:   В раннем возрасте (1 год - 3 года):  - предметная деятельность и игры с составными и динамическими игрушками;          - экспериментирование с материалами и веществами (песок, вода, тесто и пр.);  </vt:lpstr>
      <vt:lpstr>- Общение со взрослым и сверстниками; - совместные игры со сверстниками под руководством взрослого;  - самообслуживание и действия с бытовыми предметами-орудиями (ложка, совок, лопатка и пр.); - восприятие смысла музыки, сказок, стихов; - рассматривание картинок, двигательная активность</vt:lpstr>
      <vt:lpstr>Виды деятельности для детей дошкольного возраста (3 года - 8 лет) в соответствии с ФГОС ДО:</vt:lpstr>
      <vt:lpstr> В младшем возрасте преобладают  игровые методы в сочетании с наглядными , словесными и практическими методами. Процесс обучения детей в детском саду строится, опираясь на наглядность в обучении, а специальная организация среды способствует расширению и углублению представлений детей.</vt:lpstr>
      <vt:lpstr>Планирование образовательной деятельности необходимо основывать на комплексно-тематическом принципе построения образовательного процесса. Темы определяются исходя из интересов детей и потребностей обогащения детского опыта, например «Наш детский сад», «Наши любимые игрушки», «Я и мои друзья», «Домашние животные», «Мама, папа и я - дружная семья», и интегрируют содержание, методы и приемы из разных разделов программы. Единая тема отражается в планируемых развивающих ситуациях детской практической, игровой, изобразительной деятельности, в музыке, в наблюдениях и общении воспитателя с детьми.</vt:lpstr>
      <vt:lpstr>            </vt:lpstr>
      <vt:lpstr>         ОСОБЕННСТИ РАБОТЫ ПО СОЗДАНИЮ ИГРОВОЙ МОТИВАЦИИ   .           Так, например, в условиях проживания детьми новогодних событий, уместно предложить детям сделать (слепить) угощение для гостей, которые придут встречать Новый год: для котика – сосиски, зайчикам – морковки, маме, папе, бабушке – пирожки или прянички. Детям предоставляется право выбора, что лепить. Вместе с детьми уточняются, а если возникает необходимость, то и проверяются (исследуются) способы лепки перечисленных продуктов.          После того, когда дети успешно освоили способы лепки и показали друг другу, как они это делают, воспитатель тоже определяется с тем, что и для кого, он будет лепить, и делает это вместе с детьми.          Продукты деятельности раскладываются по тарелочкам, ранее украшенным детьми методом аппликации и специально заготовленные, как праздничная посуда, которая ждала своего часа и стояла на полках игрушечной мебели. Далее воспитатель с детьми определяет место хранения приготовленного угощения (например, игрушечный холодильник), куда все и перемещается.  </vt:lpstr>
      <vt:lpstr>       Все это нужно для того, чтобы каждый день мотивировать детей на               предстающую деятельность.  Что будет лепиться, что конструироваться, что украшаться, и каким именно способом, что вначале, что позже педагог определяет сам в зависимости от возраста детей и задач развития. А ведь еще нужно подумать об украшении комнаты, нарядах для мамы, кукол и для себя, выучить стихи, песни, приготовить пригласительные, отправить письма, «купить» продукты…. Как много интереснейших дел ждет детей в предпраздничные дни! И как очень естественно решаются задачи различных образовательных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 использования в организации образовательного процесса форм и методов работы, соответствующих возрастным и индивидуальным особенностям современных детей дошкольного возраста в соответствии с ФГОС ДО</dc:title>
  <dc:creator>User</dc:creator>
  <cp:lastModifiedBy>User</cp:lastModifiedBy>
  <cp:revision>32</cp:revision>
  <dcterms:created xsi:type="dcterms:W3CDTF">2014-08-25T17:20:34Z</dcterms:created>
  <dcterms:modified xsi:type="dcterms:W3CDTF">2014-08-26T18:30:20Z</dcterms:modified>
</cp:coreProperties>
</file>